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4" r:id="rId7"/>
    <p:sldId id="260" r:id="rId8"/>
    <p:sldId id="262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0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11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5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11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24.png"/><Relationship Id="rId3" Type="http://schemas.openxmlformats.org/officeDocument/2006/relationships/image" Target="../media/image11.png"/><Relationship Id="rId7" Type="http://schemas.openxmlformats.org/officeDocument/2006/relationships/image" Target="../media/image120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8.png"/><Relationship Id="rId5" Type="http://schemas.openxmlformats.org/officeDocument/2006/relationships/image" Target="../media/image119.png"/><Relationship Id="rId15" Type="http://schemas.openxmlformats.org/officeDocument/2006/relationships/image" Target="../media/image126.pn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Relationship Id="rId1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000500"/>
            <a:ext cx="1905000" cy="1905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4953000"/>
            <a:ext cx="2381250" cy="2381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685800"/>
            <a:ext cx="2143125" cy="2857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2675" y="4029075"/>
            <a:ext cx="1609725" cy="2143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6481" y="3729038"/>
            <a:ext cx="3258741" cy="95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1736" y="5753100"/>
            <a:ext cx="2028379" cy="495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0336" y="592455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8100" y="304800"/>
            <a:ext cx="419100" cy="1143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2185348" y="2090738"/>
            <a:ext cx="7821156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kern="0" spc="-90" dirty="0" smtClean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WITS </a:t>
            </a:r>
            <a:r>
              <a:rPr lang="en-US" sz="4500" b="1" kern="0" spc="-90" dirty="0" err="1" smtClean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內部學習成長</a:t>
            </a:r>
            <a:r>
              <a:rPr lang="en-US" sz="4500" b="1" kern="0" spc="-90" dirty="0" smtClean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App</a:t>
            </a:r>
            <a:endParaRPr lang="en-US" sz="4500" dirty="0"/>
          </a:p>
        </p:txBody>
      </p:sp>
      <p:sp>
        <p:nvSpPr>
          <p:cNvPr id="13" name="Text 1"/>
          <p:cNvSpPr/>
          <p:nvPr/>
        </p:nvSpPr>
        <p:spPr>
          <a:xfrm>
            <a:off x="2837111" y="2814638"/>
            <a:ext cx="651763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DBA7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隨身題庫系統</a:t>
            </a:r>
            <a:endParaRPr lang="en-US" sz="3600" dirty="0"/>
          </a:p>
        </p:txBody>
      </p:sp>
      <p:sp>
        <p:nvSpPr>
          <p:cNvPr id="14" name="Text 2"/>
          <p:cNvSpPr/>
          <p:nvPr/>
        </p:nvSpPr>
        <p:spPr>
          <a:xfrm>
            <a:off x="2185348" y="4043363"/>
            <a:ext cx="782115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i="1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"Ride the Wave, Lead the Way"</a:t>
            </a:r>
            <a:endParaRPr lang="en-US" sz="2250" dirty="0"/>
          </a:p>
        </p:txBody>
      </p:sp>
      <p:sp>
        <p:nvSpPr>
          <p:cNvPr id="15" name="Text 3"/>
          <p:cNvSpPr/>
          <p:nvPr/>
        </p:nvSpPr>
        <p:spPr>
          <a:xfrm>
            <a:off x="5446588" y="5867400"/>
            <a:ext cx="15653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WITS 技術團隊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158234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800" indent="-304800"/>
            <a:r>
              <a:rPr lang="en-US" altLang="zh-TW" dirty="0">
                <a:solidFill>
                  <a:srgbClr val="212121"/>
                </a:solidFill>
                <a:latin typeface="Wingdings" panose="05000000000000000000" pitchFamily="2" charset="2"/>
              </a:rPr>
              <a:t>Ÿ</a:t>
            </a:r>
            <a:r>
              <a:rPr lang="zh-TW" altLang="en-US" dirty="0">
                <a:solidFill>
                  <a:srgbClr val="212121"/>
                </a:solidFill>
                <a:latin typeface="Calibri" panose="020F0502020204030204" pitchFamily="34" charset="0"/>
              </a:rPr>
              <a:t>   </a:t>
            </a:r>
            <a:r>
              <a:rPr lang="zh-TW" altLang="en-US" b="1" dirty="0">
                <a:solidFill>
                  <a:srgbClr val="212121"/>
                </a:solidFill>
                <a:latin typeface="新細明體" panose="02020500000000000000" pitchFamily="18" charset="-120"/>
              </a:rPr>
              <a:t>競賽題目：</a:t>
            </a:r>
            <a:r>
              <a:rPr lang="zh-TW" altLang="en-US" dirty="0">
                <a:solidFill>
                  <a:srgbClr val="212121"/>
                </a:solidFill>
                <a:latin typeface="新細明體" panose="02020500000000000000" pitchFamily="18" charset="-120"/>
              </a:rPr>
              <a:t>本次比賽的題目涵蓋七大關鍵領域，包含但不限於以下幾個範疇：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533400" indent="-228600"/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-          </a:t>
            </a:r>
            <a:r>
              <a:rPr lang="zh-TW" altLang="en-US" dirty="0">
                <a:solidFill>
                  <a:srgbClr val="212121"/>
                </a:solidFill>
                <a:latin typeface="新細明體" panose="02020500000000000000" pitchFamily="18" charset="-120"/>
              </a:rPr>
              <a:t>業務單位專業能力提升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533400" indent="-228600"/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-          </a:t>
            </a:r>
            <a:r>
              <a:rPr lang="zh-TW" altLang="en-US" dirty="0">
                <a:solidFill>
                  <a:srgbClr val="212121"/>
                </a:solidFill>
                <a:latin typeface="新細明體" panose="02020500000000000000" pitchFamily="18" charset="-120"/>
              </a:rPr>
              <a:t>銷售流程與客戶關懷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533400" indent="-228600"/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-          </a:t>
            </a:r>
            <a:r>
              <a:rPr lang="zh-TW" altLang="en-US" dirty="0">
                <a:solidFill>
                  <a:srgbClr val="212121"/>
                </a:solidFill>
                <a:latin typeface="新細明體" panose="02020500000000000000" pitchFamily="18" charset="-120"/>
              </a:rPr>
              <a:t>客戶分析與銷售強化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533400" indent="-228600"/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-          </a:t>
            </a:r>
            <a:r>
              <a:rPr lang="zh-TW" altLang="en-US" dirty="0">
                <a:solidFill>
                  <a:srgbClr val="212121"/>
                </a:solidFill>
                <a:latin typeface="新細明體" panose="02020500000000000000" pitchFamily="18" charset="-120"/>
              </a:rPr>
              <a:t>商務中心流程優化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533400" indent="-228600"/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-          </a:t>
            </a:r>
            <a:r>
              <a:rPr lang="zh-TW" altLang="en-US" dirty="0">
                <a:solidFill>
                  <a:srgbClr val="212121"/>
                </a:solidFill>
                <a:latin typeface="新細明體" panose="02020500000000000000" pitchFamily="18" charset="-120"/>
              </a:rPr>
              <a:t>全球人才招募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533400" indent="-228600"/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-          </a:t>
            </a:r>
            <a:r>
              <a:rPr lang="zh-TW" altLang="en-US" dirty="0">
                <a:solidFill>
                  <a:srgbClr val="212121"/>
                </a:solidFill>
                <a:latin typeface="新細明體" panose="02020500000000000000" pitchFamily="18" charset="-120"/>
              </a:rPr>
              <a:t>員工教育與專家養成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533400" indent="-228600"/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-          </a:t>
            </a:r>
            <a:r>
              <a:rPr lang="zh-TW" altLang="en-US" dirty="0">
                <a:solidFill>
                  <a:srgbClr val="212121"/>
                </a:solidFill>
                <a:latin typeface="新細明體" panose="02020500000000000000" pitchFamily="18" charset="-120"/>
              </a:rPr>
              <a:t>企業智庫中心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304800" indent="-304800"/>
            <a:r>
              <a:rPr lang="en-US" altLang="zh-TW" dirty="0">
                <a:solidFill>
                  <a:srgbClr val="212121"/>
                </a:solidFill>
                <a:latin typeface="Wingdings" panose="05000000000000000000" pitchFamily="2" charset="2"/>
              </a:rPr>
              <a:t>Ÿ</a:t>
            </a:r>
            <a:r>
              <a:rPr lang="zh-TW" altLang="en-US" dirty="0">
                <a:solidFill>
                  <a:srgbClr val="212121"/>
                </a:solidFill>
                <a:latin typeface="Calibri" panose="020F0502020204030204" pitchFamily="34" charset="0"/>
              </a:rPr>
              <a:t>   </a:t>
            </a:r>
            <a:r>
              <a:rPr lang="zh-TW" altLang="en-US" b="1" dirty="0">
                <a:solidFill>
                  <a:srgbClr val="212121"/>
                </a:solidFill>
                <a:latin typeface="新細明體" panose="02020500000000000000" pitchFamily="18" charset="-120"/>
              </a:rPr>
              <a:t>評分標準：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609600" indent="-304800"/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-              </a:t>
            </a:r>
            <a:r>
              <a:rPr lang="zh-TW" altLang="en-US" dirty="0">
                <a:solidFill>
                  <a:srgbClr val="212121"/>
                </a:solidFill>
                <a:latin typeface="新細明體" panose="02020500000000000000" pitchFamily="18" charset="-120"/>
              </a:rPr>
              <a:t>作品完整度：</a:t>
            </a:r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40%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609600" indent="-304800"/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-              </a:t>
            </a:r>
            <a:r>
              <a:rPr lang="zh-TW" altLang="en-US" dirty="0">
                <a:solidFill>
                  <a:srgbClr val="212121"/>
                </a:solidFill>
                <a:latin typeface="新細明體" panose="02020500000000000000" pitchFamily="18" charset="-120"/>
              </a:rPr>
              <a:t>技術創新度：</a:t>
            </a:r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30%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609600" indent="-304800"/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-              </a:t>
            </a:r>
            <a:r>
              <a:rPr lang="zh-TW" altLang="en-US" dirty="0">
                <a:solidFill>
                  <a:srgbClr val="212121"/>
                </a:solidFill>
                <a:latin typeface="新細明體" panose="02020500000000000000" pitchFamily="18" charset="-120"/>
              </a:rPr>
              <a:t>可落地性：</a:t>
            </a:r>
            <a:r>
              <a:rPr lang="en-US" altLang="zh-TW" dirty="0">
                <a:solidFill>
                  <a:srgbClr val="212121"/>
                </a:solidFill>
                <a:latin typeface="Calibri" panose="020F0502020204030204" pitchFamily="34" charset="0"/>
              </a:rPr>
              <a:t>30%</a:t>
            </a:r>
            <a:endParaRPr lang="zh-TW" altLang="en-US" dirty="0">
              <a:solidFill>
                <a:srgbClr val="21212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6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id198719*image002.jpg@01DC4CEE.DF5613C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386663"/>
            <a:ext cx="725486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7" y="239753"/>
            <a:ext cx="11606266" cy="63784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599055" y="4461164"/>
            <a:ext cx="1930400" cy="4802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5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 flipH="1">
            <a:off x="969815" y="923636"/>
            <a:ext cx="96797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AI</a:t>
            </a:r>
            <a:r>
              <a:rPr lang="zh-TW" altLang="en-US" dirty="0" smtClean="0"/>
              <a:t>，將標準答案找出來。</a:t>
            </a:r>
            <a:endParaRPr lang="en-US" altLang="zh-TW" dirty="0" smtClean="0"/>
          </a:p>
          <a:p>
            <a:r>
              <a:rPr lang="zh-TW" altLang="en-US" dirty="0" smtClean="0"/>
              <a:t>同仁不曉得學什麼</a:t>
            </a:r>
            <a:r>
              <a:rPr lang="en-US" altLang="zh-TW" dirty="0" smtClean="0"/>
              <a:t>?</a:t>
            </a:r>
            <a:r>
              <a:rPr lang="zh-TW" altLang="en-US" dirty="0" smtClean="0"/>
              <a:t>主管可以說，上網學某個證照，或某個課題。</a:t>
            </a:r>
            <a:endParaRPr lang="en-US" altLang="zh-TW" dirty="0" smtClean="0"/>
          </a:p>
          <a:p>
            <a:r>
              <a:rPr lang="zh-TW" altLang="en-US" dirty="0" smtClean="0"/>
              <a:t>面試人員，不曉得怎麼準備，人資可以說</a:t>
            </a:r>
            <a:r>
              <a:rPr lang="en-US" altLang="zh-TW" dirty="0" smtClean="0"/>
              <a:t>:</a:t>
            </a:r>
            <a:r>
              <a:rPr lang="zh-TW" altLang="en-US" dirty="0" smtClean="0"/>
              <a:t>「那你就準備</a:t>
            </a:r>
            <a:r>
              <a:rPr lang="en-US" altLang="zh-TW" dirty="0" smtClean="0"/>
              <a:t>JAVA</a:t>
            </a:r>
            <a:r>
              <a:rPr lang="zh-TW" altLang="en-US" dirty="0" smtClean="0"/>
              <a:t>面試吧</a:t>
            </a:r>
            <a:r>
              <a:rPr lang="en-US" altLang="zh-TW" dirty="0" smtClean="0"/>
              <a:t>!</a:t>
            </a:r>
            <a:r>
              <a:rPr lang="zh-TW" altLang="en-US" dirty="0" smtClean="0"/>
              <a:t>」，不然面試人員會慌，而且多一點準備，多一分機會。</a:t>
            </a:r>
            <a:endParaRPr lang="en-US" altLang="zh-TW" dirty="0" smtClean="0"/>
          </a:p>
          <a:p>
            <a:r>
              <a:rPr lang="zh-TW" altLang="en-US" dirty="0" smtClean="0"/>
              <a:t>有上進心，但</a:t>
            </a:r>
            <a:r>
              <a:rPr lang="en-US" altLang="zh-TW" dirty="0" smtClean="0"/>
              <a:t>AI</a:t>
            </a:r>
            <a:r>
              <a:rPr lang="zh-TW" altLang="en-US" dirty="0" smtClean="0"/>
              <a:t>變化那麼快，都怕被淘沃，主管說，那你就準備「</a:t>
            </a:r>
            <a:r>
              <a:rPr lang="en-US" altLang="zh-TW" dirty="0" smtClean="0"/>
              <a:t>IPAS</a:t>
            </a:r>
            <a:r>
              <a:rPr lang="zh-TW" altLang="en-US" dirty="0" smtClean="0"/>
              <a:t>人工智慧中級吧</a:t>
            </a:r>
            <a:r>
              <a:rPr lang="en-US" altLang="zh-TW" dirty="0" smtClean="0"/>
              <a:t>!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把公司對學習的鼓勵加到證照上面去，讓人們知道努力是有機會的。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你有可能想說，選擇題，問答題，是非題是假的，實作比較重的。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的確是這樣。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但這個也只是讓你實作後，的記憶更牢固而已，並沒有取代實作，只是取代你看抖音的時間而已。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這個賽道，公司沒有做，很可惜，因為我們人才的規模已經足夠大了。大到可以讓人才從內部提升起來。很多資源，只要做一次就行了，不然一直重覆做，很可惜。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而且這個知識是固定的，通用的。很多都有題庫。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999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62100"/>
            <a:ext cx="3505200" cy="4610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7907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981200"/>
            <a:ext cx="3048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524500"/>
            <a:ext cx="30480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5667375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1638877"/>
            <a:ext cx="3505200" cy="4610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1790700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0738" y="1981200"/>
            <a:ext cx="390525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5524500"/>
            <a:ext cx="3048000" cy="419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6300" y="5667375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0" y="1562100"/>
            <a:ext cx="3505200" cy="4610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79070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77400" y="1981200"/>
            <a:ext cx="3048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5800" y="5524500"/>
            <a:ext cx="3048000" cy="419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20100" y="5667375"/>
            <a:ext cx="133350" cy="1333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228600"/>
            <a:ext cx="24688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現況問題分析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8184803" y="285750"/>
            <a:ext cx="40771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WITS 內部學習成長 App：隨身題庫系統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609600" y="990600"/>
            <a:ext cx="10972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目前我們面臨三大主要痛點，影響員工發展與公司資源利用效率：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838200" y="2705100"/>
            <a:ext cx="3048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C262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外部應徵痛點</a:t>
            </a:r>
            <a:endParaRPr lang="en-US" sz="2400" dirty="0"/>
          </a:p>
        </p:txBody>
      </p:sp>
      <p:sp>
        <p:nvSpPr>
          <p:cNvPr id="22" name="Text 4"/>
          <p:cNvSpPr/>
          <p:nvPr/>
        </p:nvSpPr>
        <p:spPr>
          <a:xfrm>
            <a:off x="854869" y="3268518"/>
            <a:ext cx="3048000" cy="2247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外部應徵外部客戶駐點職位時，缺乏針對性的面試準備資源，成功率較依賴個人運氣。</a:t>
            </a:r>
            <a:endParaRPr lang="en-US" sz="1600" dirty="0"/>
          </a:p>
        </p:txBody>
      </p:sp>
      <p:sp>
        <p:nvSpPr>
          <p:cNvPr id="23" name="Text 5"/>
          <p:cNvSpPr/>
          <p:nvPr/>
        </p:nvSpPr>
        <p:spPr>
          <a:xfrm>
            <a:off x="1162050" y="5638800"/>
            <a:ext cx="3383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B91C1C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問題：面試準備資源不足，競爭力下降</a:t>
            </a:r>
            <a:endParaRPr lang="en-US" sz="1050" dirty="0"/>
          </a:p>
        </p:txBody>
      </p:sp>
      <p:sp>
        <p:nvSpPr>
          <p:cNvPr id="24" name="Text 6"/>
          <p:cNvSpPr/>
          <p:nvPr/>
        </p:nvSpPr>
        <p:spPr>
          <a:xfrm>
            <a:off x="4572000" y="2705100"/>
            <a:ext cx="3048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CA8A0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內部學習痛點</a:t>
            </a:r>
            <a:endParaRPr lang="en-US" sz="2400" dirty="0"/>
          </a:p>
        </p:txBody>
      </p:sp>
      <p:sp>
        <p:nvSpPr>
          <p:cNvPr id="25" name="Text 7"/>
          <p:cNvSpPr/>
          <p:nvPr/>
        </p:nvSpPr>
        <p:spPr>
          <a:xfrm>
            <a:off x="4588669" y="3268518"/>
            <a:ext cx="3048000" cy="2247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 err="1" smtClean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員工考取專業證照或進行職務訓練時，需要自行購買昂貴且分散的題庫，效率低且資源重複浪費</a:t>
            </a:r>
            <a:r>
              <a:rPr lang="en-US" sz="1600" dirty="0" smtClean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600" dirty="0"/>
          </a:p>
        </p:txBody>
      </p:sp>
      <p:sp>
        <p:nvSpPr>
          <p:cNvPr id="26" name="Text 8"/>
          <p:cNvSpPr/>
          <p:nvPr/>
        </p:nvSpPr>
        <p:spPr>
          <a:xfrm>
            <a:off x="4895850" y="5638800"/>
            <a:ext cx="3383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1620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問題：學習資源成本高，取得效率低</a:t>
            </a:r>
            <a:endParaRPr lang="en-US" sz="1050" dirty="0"/>
          </a:p>
        </p:txBody>
      </p:sp>
      <p:sp>
        <p:nvSpPr>
          <p:cNvPr id="27" name="Text 9"/>
          <p:cNvSpPr/>
          <p:nvPr/>
        </p:nvSpPr>
        <p:spPr>
          <a:xfrm>
            <a:off x="8001000" y="2705100"/>
            <a:ext cx="3657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資源分散與浪費</a:t>
            </a:r>
            <a:endParaRPr lang="en-US" sz="2400" dirty="0"/>
          </a:p>
        </p:txBody>
      </p:sp>
      <p:sp>
        <p:nvSpPr>
          <p:cNvPr id="28" name="Text 10"/>
          <p:cNvSpPr/>
          <p:nvPr/>
        </p:nvSpPr>
        <p:spPr>
          <a:xfrm>
            <a:off x="8322469" y="3268518"/>
            <a:ext cx="3048000" cy="2247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公司內部優秀的知識和練習資源（如過去的面試經驗、內部指派練習）沒有被有效集中和重複利用。</a:t>
            </a:r>
            <a:endParaRPr lang="en-US" sz="1600" dirty="0"/>
          </a:p>
        </p:txBody>
      </p:sp>
      <p:sp>
        <p:nvSpPr>
          <p:cNvPr id="29" name="Text 11"/>
          <p:cNvSpPr/>
          <p:nvPr/>
        </p:nvSpPr>
        <p:spPr>
          <a:xfrm>
            <a:off x="8629650" y="5638800"/>
            <a:ext cx="3383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D4ED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問題：內部知識資產未有效整合利用</a:t>
            </a:r>
            <a:endParaRPr lang="en-US" sz="1050" dirty="0"/>
          </a:p>
        </p:txBody>
      </p:sp>
      <p:sp>
        <p:nvSpPr>
          <p:cNvPr id="30" name="Text 12"/>
          <p:cNvSpPr/>
          <p:nvPr/>
        </p:nvSpPr>
        <p:spPr>
          <a:xfrm>
            <a:off x="609600" y="6477000"/>
            <a:ext cx="1747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問題陳述 → 解決方案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1370469" y="6477000"/>
            <a:ext cx="2543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2/8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10972800" cy="102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123950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363" y="1257300"/>
            <a:ext cx="219075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171700"/>
            <a:ext cx="3505200" cy="407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3622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887" y="251460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6007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8674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2171700"/>
            <a:ext cx="3505200" cy="407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3900" y="2362200"/>
            <a:ext cx="609600" cy="609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8688" y="25146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3900" y="56007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3900" y="58674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7200" y="2171700"/>
            <a:ext cx="3505200" cy="407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67700" y="2362200"/>
            <a:ext cx="6096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58200" y="25146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7700" y="56007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7700" y="5867400"/>
            <a:ext cx="1524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228600"/>
            <a:ext cx="525762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解決方案：WITS 學習題庫通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8184803" y="285750"/>
            <a:ext cx="40771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WITS 內部學習成長 App：隨身題庫系統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600200" y="1104900"/>
            <a:ext cx="39433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WITS 學習題庫通</a:t>
            </a:r>
            <a:endParaRPr lang="en-US" sz="1800" dirty="0"/>
          </a:p>
        </p:txBody>
      </p:sp>
      <p:sp>
        <p:nvSpPr>
          <p:cNvPr id="24" name="Text 3"/>
          <p:cNvSpPr/>
          <p:nvPr/>
        </p:nvSpPr>
        <p:spPr>
          <a:xfrm>
            <a:off x="1600200" y="1485900"/>
            <a:ext cx="4732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核心功能：隨時隨地，利用零碎時間進行刷題複習。</a:t>
            </a:r>
            <a:endParaRPr lang="en-US" sz="1350" dirty="0"/>
          </a:p>
        </p:txBody>
      </p:sp>
      <p:sp>
        <p:nvSpPr>
          <p:cNvPr id="25" name="Text 4"/>
          <p:cNvSpPr/>
          <p:nvPr/>
        </p:nvSpPr>
        <p:spPr>
          <a:xfrm>
            <a:off x="1524000" y="2533650"/>
            <a:ext cx="19271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 smtClean="0">
                <a:solidFill>
                  <a:srgbClr val="1D4ED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一站式資源庫</a:t>
            </a:r>
            <a:endParaRPr lang="en-US" sz="2000" dirty="0"/>
          </a:p>
        </p:txBody>
      </p:sp>
      <p:sp>
        <p:nvSpPr>
          <p:cNvPr id="26" name="Text 5"/>
          <p:cNvSpPr/>
          <p:nvPr/>
        </p:nvSpPr>
        <p:spPr>
          <a:xfrm>
            <a:off x="800100" y="3124200"/>
            <a:ext cx="3124200" cy="2324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dirty="0" err="1" smtClean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整合所有部門所需的面試題庫、專業證照題庫、內部訓練練習</a:t>
            </a:r>
            <a:r>
              <a:rPr lang="en-US" dirty="0" smtClean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dirty="0"/>
          </a:p>
        </p:txBody>
      </p:sp>
      <p:sp>
        <p:nvSpPr>
          <p:cNvPr id="27" name="Text 6"/>
          <p:cNvSpPr/>
          <p:nvPr/>
        </p:nvSpPr>
        <p:spPr>
          <a:xfrm>
            <a:off x="1028700" y="5562600"/>
            <a:ext cx="1097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 smtClean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部門資源分享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1028700" y="5829300"/>
            <a:ext cx="1280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 smtClean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一站式學習平臺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5257799" y="2533650"/>
            <a:ext cx="169858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 smtClean="0">
                <a:solidFill>
                  <a:srgbClr val="15803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行動化設計</a:t>
            </a:r>
            <a:endParaRPr lang="en-US" sz="2000" dirty="0"/>
          </a:p>
        </p:txBody>
      </p:sp>
      <p:sp>
        <p:nvSpPr>
          <p:cNvPr id="30" name="Text 9"/>
          <p:cNvSpPr/>
          <p:nvPr/>
        </p:nvSpPr>
        <p:spPr>
          <a:xfrm>
            <a:off x="4533900" y="3124200"/>
            <a:ext cx="3108960" cy="2324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dirty="0" err="1" smtClean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App介面方便在通勤、休息時間使用</a:t>
            </a:r>
            <a:r>
              <a:rPr lang="en-US" dirty="0" smtClean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dirty="0"/>
          </a:p>
        </p:txBody>
      </p:sp>
      <p:sp>
        <p:nvSpPr>
          <p:cNvPr id="31" name="Text 10"/>
          <p:cNvSpPr/>
          <p:nvPr/>
        </p:nvSpPr>
        <p:spPr>
          <a:xfrm>
            <a:off x="4762500" y="5562600"/>
            <a:ext cx="1097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 smtClean="0">
                <a:solidFill>
                  <a:srgbClr val="16A34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碎片時間學習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4762500" y="5829300"/>
            <a:ext cx="1097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 smtClean="0">
                <a:solidFill>
                  <a:srgbClr val="16A34A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隨時隨地可用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8991600" y="2533650"/>
            <a:ext cx="180758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 smtClean="0">
                <a:solidFill>
                  <a:srgbClr val="A1620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進度追蹤</a:t>
            </a:r>
            <a:endParaRPr lang="en-US" sz="2000" dirty="0"/>
          </a:p>
        </p:txBody>
      </p:sp>
      <p:sp>
        <p:nvSpPr>
          <p:cNvPr id="34" name="Text 13"/>
          <p:cNvSpPr/>
          <p:nvPr/>
        </p:nvSpPr>
        <p:spPr>
          <a:xfrm>
            <a:off x="8267700" y="3124200"/>
            <a:ext cx="3102769" cy="2324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dirty="0" err="1" smtClean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具備學習進度、錯題複習功能</a:t>
            </a:r>
            <a:r>
              <a:rPr lang="en-US" dirty="0" smtClean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dirty="0"/>
          </a:p>
        </p:txBody>
      </p:sp>
      <p:sp>
        <p:nvSpPr>
          <p:cNvPr id="35" name="Text 14"/>
          <p:cNvSpPr/>
          <p:nvPr/>
        </p:nvSpPr>
        <p:spPr>
          <a:xfrm>
            <a:off x="8496300" y="5562600"/>
            <a:ext cx="1097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 smtClean="0">
                <a:solidFill>
                  <a:srgbClr val="CA8A0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學習進度追蹤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8496300" y="5829300"/>
            <a:ext cx="91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 smtClean="0">
                <a:solidFill>
                  <a:srgbClr val="CA8A04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錯題集複習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609600" y="6477000"/>
            <a:ext cx="10669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 smtClean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問題解決中</a:t>
            </a:r>
            <a:r>
              <a:rPr lang="en-US" sz="1200" dirty="0" smtClean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...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11370469" y="6477000"/>
            <a:ext cx="2543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3/8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14400"/>
            <a:ext cx="51816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104900"/>
            <a:ext cx="400050" cy="5429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219200"/>
            <a:ext cx="17145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60550"/>
            <a:ext cx="5181600" cy="1485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451050"/>
            <a:ext cx="457200" cy="5429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256535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2650" y="3413075"/>
            <a:ext cx="2514600" cy="95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2650" y="3413075"/>
            <a:ext cx="1508671" cy="95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911501"/>
            <a:ext cx="5181600" cy="1181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4102001"/>
            <a:ext cx="457200" cy="5429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4216301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257651"/>
            <a:ext cx="5181600" cy="1181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5448151"/>
            <a:ext cx="428625" cy="5429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400" y="5562451"/>
            <a:ext cx="200025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4227" y="5486400"/>
            <a:ext cx="1949797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78527" y="5543550"/>
            <a:ext cx="17145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228600"/>
            <a:ext cx="24688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產品功能展示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8184803" y="285750"/>
            <a:ext cx="40771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WITS 內部學習成長 App：隨身題庫系統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1352550" y="1104900"/>
            <a:ext cx="4248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行動化設計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1352550" y="1447800"/>
            <a:ext cx="4248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App 介面方便在通勤、休息時間使用，讓員工隨時隨地</a:t>
            </a:r>
            <a:r>
              <a:rPr lang="en-US" sz="1200" b="1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利用零碎時間</a:t>
            </a:r>
            <a:r>
              <a:rPr lang="en-US" sz="120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進行刷題複習。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1409700" y="2451050"/>
            <a:ext cx="4191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進度追蹤</a:t>
            </a:r>
            <a:endParaRPr lang="en-US" sz="1500" dirty="0"/>
          </a:p>
        </p:txBody>
      </p:sp>
      <p:sp>
        <p:nvSpPr>
          <p:cNvPr id="27" name="Text 5"/>
          <p:cNvSpPr/>
          <p:nvPr/>
        </p:nvSpPr>
        <p:spPr>
          <a:xfrm>
            <a:off x="1409700" y="2793950"/>
            <a:ext cx="4191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smtClean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具備學習進度追蹤功能，可即時瞭解學習成效，如60% </a:t>
            </a:r>
            <a:r>
              <a:rPr lang="en-US" sz="1200" dirty="0" err="1" smtClean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進度條顯示</a:t>
            </a:r>
            <a:r>
              <a:rPr lang="en-US" sz="1200" dirty="0" smtClean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1409700" y="3365450"/>
            <a:ext cx="800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學習進度：</a:t>
            </a:r>
            <a:endParaRPr lang="en-US" sz="1050" dirty="0"/>
          </a:p>
        </p:txBody>
      </p:sp>
      <p:sp>
        <p:nvSpPr>
          <p:cNvPr id="29" name="Text 7"/>
          <p:cNvSpPr/>
          <p:nvPr/>
        </p:nvSpPr>
        <p:spPr>
          <a:xfrm>
            <a:off x="4743450" y="3365450"/>
            <a:ext cx="32039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60%</a:t>
            </a:r>
            <a:endParaRPr lang="en-US" sz="1050" dirty="0"/>
          </a:p>
        </p:txBody>
      </p:sp>
      <p:sp>
        <p:nvSpPr>
          <p:cNvPr id="30" name="Text 8"/>
          <p:cNvSpPr/>
          <p:nvPr/>
        </p:nvSpPr>
        <p:spPr>
          <a:xfrm>
            <a:off x="1409700" y="4102001"/>
            <a:ext cx="4191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錯題複習</a:t>
            </a:r>
            <a:endParaRPr lang="en-US" sz="1500" dirty="0"/>
          </a:p>
        </p:txBody>
      </p:sp>
      <p:sp>
        <p:nvSpPr>
          <p:cNvPr id="31" name="Text 9"/>
          <p:cNvSpPr/>
          <p:nvPr/>
        </p:nvSpPr>
        <p:spPr>
          <a:xfrm>
            <a:off x="1409700" y="4444901"/>
            <a:ext cx="4191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自動收集錯題並提供反覆練習機會，加強記憶並改善弱點，提高通過率。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1381125" y="5448151"/>
            <a:ext cx="42195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一站式資源庫</a:t>
            </a:r>
            <a:endParaRPr lang="en-US" sz="1500" dirty="0"/>
          </a:p>
        </p:txBody>
      </p:sp>
      <p:sp>
        <p:nvSpPr>
          <p:cNvPr id="33" name="Text 11"/>
          <p:cNvSpPr/>
          <p:nvPr/>
        </p:nvSpPr>
        <p:spPr>
          <a:xfrm>
            <a:off x="1381125" y="5791051"/>
            <a:ext cx="42195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整合所有部門所需的面試題庫、專業證照題庫、內部訓練練習，方便搜尋與使用。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8036912" y="5524500"/>
            <a:ext cx="18139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 err="1" smtClean="0">
                <a:solidFill>
                  <a:srgbClr val="1E40A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隨身題庫通</a:t>
            </a:r>
            <a:r>
              <a:rPr lang="en-US" sz="1050" dirty="0" smtClean="0">
                <a:solidFill>
                  <a:srgbClr val="1E40A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App </a:t>
            </a:r>
            <a:r>
              <a:rPr lang="en-US" sz="1050" dirty="0" err="1" smtClean="0">
                <a:solidFill>
                  <a:srgbClr val="1E40A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介面示範</a:t>
            </a:r>
            <a:endParaRPr lang="en-US" sz="1050" dirty="0"/>
          </a:p>
        </p:txBody>
      </p:sp>
      <p:sp>
        <p:nvSpPr>
          <p:cNvPr id="35" name="Text 13"/>
          <p:cNvSpPr/>
          <p:nvPr/>
        </p:nvSpPr>
        <p:spPr>
          <a:xfrm>
            <a:off x="7101840" y="6210300"/>
            <a:ext cx="3474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「隨時隨地，利用零碎時間進行刷題複習」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609600" y="6667500"/>
            <a:ext cx="4023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核心功能：一站式資源庫、行動化設計、進度追蹤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11370469" y="6667500"/>
            <a:ext cx="2543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4/8</a:t>
            </a:r>
            <a:endParaRPr lang="en-US" sz="12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64252" y="910208"/>
            <a:ext cx="2034716" cy="440474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43600" y="862106"/>
            <a:ext cx="1836579" cy="4016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1200150"/>
            <a:ext cx="2667000" cy="476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1200150"/>
            <a:ext cx="1143000" cy="190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1314450"/>
            <a:ext cx="2438400" cy="4533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1466850"/>
            <a:ext cx="21336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300" y="161925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2900" y="16192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300" y="2266950"/>
            <a:ext cx="1905000" cy="76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0300" y="2266950"/>
            <a:ext cx="1143000" cy="76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0300" y="2495550"/>
            <a:ext cx="1905000" cy="1562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3600450"/>
            <a:ext cx="393948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4748" y="3600450"/>
            <a:ext cx="749796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0300" y="4210050"/>
            <a:ext cx="190500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6500" y="4381500"/>
            <a:ext cx="165943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00300" y="4819650"/>
            <a:ext cx="1905000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6500" y="4991100"/>
            <a:ext cx="165943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1297" y="5048250"/>
            <a:ext cx="76200" cy="76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00300" y="5429250"/>
            <a:ext cx="1905000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6500" y="5600700"/>
            <a:ext cx="178296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1371600"/>
            <a:ext cx="5181600" cy="762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53200" y="152400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2286000"/>
            <a:ext cx="5181600" cy="762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3200" y="243840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00800" y="3200400"/>
            <a:ext cx="5181600" cy="762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3200" y="3352800"/>
            <a:ext cx="38100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00800" y="4114800"/>
            <a:ext cx="5181600" cy="762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3200" y="4267200"/>
            <a:ext cx="381000" cy="3810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609600" y="228600"/>
            <a:ext cx="24688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產品示範操作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8184803" y="285750"/>
            <a:ext cx="40771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WITS 內部學習成長 App：隨身題庫系統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2647950" y="1581150"/>
            <a:ext cx="91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隨身題庫通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2400300" y="2038350"/>
            <a:ext cx="6400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學習進度</a:t>
            </a:r>
            <a:endParaRPr lang="en-US" sz="1050" dirty="0"/>
          </a:p>
        </p:txBody>
      </p:sp>
      <p:sp>
        <p:nvSpPr>
          <p:cNvPr id="33" name="Text 4"/>
          <p:cNvSpPr/>
          <p:nvPr/>
        </p:nvSpPr>
        <p:spPr>
          <a:xfrm>
            <a:off x="4038302" y="2038350"/>
            <a:ext cx="32039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F46E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60%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2514600" y="2609850"/>
            <a:ext cx="1676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面試題庫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2514600" y="2838450"/>
            <a:ext cx="1676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請介紹一個您專案中最具挑戰性的功能，並說明如何解決的？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2590800" y="3600450"/>
            <a:ext cx="47273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E40A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Java</a:t>
            </a:r>
            <a:endParaRPr lang="en-US" sz="900" dirty="0"/>
          </a:p>
        </p:txBody>
      </p:sp>
      <p:sp>
        <p:nvSpPr>
          <p:cNvPr id="37" name="Text 8"/>
          <p:cNvSpPr/>
          <p:nvPr/>
        </p:nvSpPr>
        <p:spPr>
          <a:xfrm>
            <a:off x="3060948" y="3600450"/>
            <a:ext cx="8997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21A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Spring Boot</a:t>
            </a:r>
            <a:endParaRPr lang="en-US" sz="900" dirty="0"/>
          </a:p>
        </p:txBody>
      </p:sp>
      <p:sp>
        <p:nvSpPr>
          <p:cNvPr id="38" name="Text 9"/>
          <p:cNvSpPr/>
          <p:nvPr/>
        </p:nvSpPr>
        <p:spPr>
          <a:xfrm>
            <a:off x="2718643" y="4286250"/>
            <a:ext cx="151045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詳細描述技術挑戰與解決方案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2718643" y="4895850"/>
            <a:ext cx="151045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強調團隊合作與問題解決能力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2730996" y="5505450"/>
            <a:ext cx="149810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只描述功能，忽略技術細節</a:t>
            </a:r>
            <a:endParaRPr lang="en-US" sz="1050" dirty="0"/>
          </a:p>
        </p:txBody>
      </p:sp>
      <p:sp>
        <p:nvSpPr>
          <p:cNvPr id="41" name="Text 12"/>
          <p:cNvSpPr/>
          <p:nvPr/>
        </p:nvSpPr>
        <p:spPr>
          <a:xfrm>
            <a:off x="6400800" y="914400"/>
            <a:ext cx="5181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App 操作流程示範</a:t>
            </a:r>
            <a:endParaRPr lang="en-US" sz="1800" dirty="0"/>
          </a:p>
        </p:txBody>
      </p:sp>
      <p:sp>
        <p:nvSpPr>
          <p:cNvPr id="42" name="Text 13"/>
          <p:cNvSpPr/>
          <p:nvPr/>
        </p:nvSpPr>
        <p:spPr>
          <a:xfrm>
            <a:off x="6701284" y="1600200"/>
            <a:ext cx="1017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F46E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200" dirty="0"/>
          </a:p>
        </p:txBody>
      </p:sp>
      <p:sp>
        <p:nvSpPr>
          <p:cNvPr id="43" name="Text 14"/>
          <p:cNvSpPr/>
          <p:nvPr/>
        </p:nvSpPr>
        <p:spPr>
          <a:xfrm>
            <a:off x="7086600" y="1524000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登入與首頁瀏覽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7086600" y="1790700"/>
            <a:ext cx="3840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使用公司帳號登入，首頁展示個人學習概覽與推薦題庫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6701284" y="2514600"/>
            <a:ext cx="1017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F46E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200" dirty="0"/>
          </a:p>
        </p:txBody>
      </p:sp>
      <p:sp>
        <p:nvSpPr>
          <p:cNvPr id="46" name="Text 17"/>
          <p:cNvSpPr/>
          <p:nvPr/>
        </p:nvSpPr>
        <p:spPr>
          <a:xfrm>
            <a:off x="7086600" y="2438400"/>
            <a:ext cx="4267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選擇題庫與開始學習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7086600" y="2705100"/>
            <a:ext cx="51206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從一站式資源庫中選擇所需題庫（面試題庫、證照題庫或內部訓練練習）</a:t>
            </a:r>
            <a:endParaRPr lang="en-US" sz="1050" dirty="0"/>
          </a:p>
        </p:txBody>
      </p:sp>
      <p:sp>
        <p:nvSpPr>
          <p:cNvPr id="48" name="Text 19"/>
          <p:cNvSpPr/>
          <p:nvPr/>
        </p:nvSpPr>
        <p:spPr>
          <a:xfrm>
            <a:off x="6701284" y="3429000"/>
            <a:ext cx="1017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F46E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200" dirty="0"/>
          </a:p>
        </p:txBody>
      </p:sp>
      <p:sp>
        <p:nvSpPr>
          <p:cNvPr id="49" name="Text 20"/>
          <p:cNvSpPr/>
          <p:nvPr/>
        </p:nvSpPr>
        <p:spPr>
          <a:xfrm>
            <a:off x="7086600" y="3352800"/>
            <a:ext cx="3333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學習與進度追蹤</a:t>
            </a:r>
            <a:endParaRPr lang="en-US" sz="1200" dirty="0"/>
          </a:p>
        </p:txBody>
      </p:sp>
      <p:sp>
        <p:nvSpPr>
          <p:cNvPr id="50" name="Text 21"/>
          <p:cNvSpPr/>
          <p:nvPr/>
        </p:nvSpPr>
        <p:spPr>
          <a:xfrm>
            <a:off x="7086600" y="3619500"/>
            <a:ext cx="4000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答題並查看進度追蹤功能，錯題會自動歸類以便後續複習</a:t>
            </a:r>
            <a:endParaRPr lang="en-US" sz="1050" dirty="0"/>
          </a:p>
        </p:txBody>
      </p:sp>
      <p:sp>
        <p:nvSpPr>
          <p:cNvPr id="51" name="Text 22"/>
          <p:cNvSpPr/>
          <p:nvPr/>
        </p:nvSpPr>
        <p:spPr>
          <a:xfrm>
            <a:off x="6701284" y="4343400"/>
            <a:ext cx="1017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F46E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</a:t>
            </a:r>
            <a:endParaRPr lang="en-US" sz="1200" dirty="0"/>
          </a:p>
        </p:txBody>
      </p:sp>
      <p:sp>
        <p:nvSpPr>
          <p:cNvPr id="52" name="Text 23"/>
          <p:cNvSpPr/>
          <p:nvPr/>
        </p:nvSpPr>
        <p:spPr>
          <a:xfrm>
            <a:off x="7086600" y="4267200"/>
            <a:ext cx="3067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分享與討論</a:t>
            </a:r>
            <a:endParaRPr lang="en-US" sz="1200" dirty="0"/>
          </a:p>
        </p:txBody>
      </p:sp>
      <p:sp>
        <p:nvSpPr>
          <p:cNvPr id="53" name="Text 24"/>
          <p:cNvSpPr/>
          <p:nvPr/>
        </p:nvSpPr>
        <p:spPr>
          <a:xfrm>
            <a:off x="7086600" y="4533900"/>
            <a:ext cx="3680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將題目分享至內部社群，與同事討論解題思路與觀點</a:t>
            </a:r>
            <a:endParaRPr lang="en-US" sz="1050" dirty="0"/>
          </a:p>
        </p:txBody>
      </p:sp>
      <p:sp>
        <p:nvSpPr>
          <p:cNvPr id="54" name="Text 25"/>
          <p:cNvSpPr/>
          <p:nvPr/>
        </p:nvSpPr>
        <p:spPr>
          <a:xfrm>
            <a:off x="609600" y="6477000"/>
            <a:ext cx="2479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產品功能展示 → 產品示範操作</a:t>
            </a:r>
            <a:endParaRPr lang="en-US" sz="1200" dirty="0"/>
          </a:p>
        </p:txBody>
      </p:sp>
      <p:sp>
        <p:nvSpPr>
          <p:cNvPr id="55" name="Text 26"/>
          <p:cNvSpPr/>
          <p:nvPr/>
        </p:nvSpPr>
        <p:spPr>
          <a:xfrm>
            <a:off x="11370469" y="6477000"/>
            <a:ext cx="2543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6/8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5" y="856239"/>
            <a:ext cx="2034716" cy="440474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39" y="856239"/>
            <a:ext cx="2034716" cy="44352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653" y="856239"/>
            <a:ext cx="2034716" cy="44428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43" y="4040822"/>
            <a:ext cx="1836579" cy="40160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267" y="856239"/>
            <a:ext cx="1851820" cy="40237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9495" y="-516333"/>
            <a:ext cx="4595258" cy="45571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038" y="3201481"/>
            <a:ext cx="4884843" cy="49610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4130" y="3841838"/>
            <a:ext cx="1844200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3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333500"/>
            <a:ext cx="5372100" cy="2343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6210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16764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990850"/>
            <a:ext cx="49149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3124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333500"/>
            <a:ext cx="5372100" cy="23431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15621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1775" y="167640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2990850"/>
            <a:ext cx="49149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3124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05250"/>
            <a:ext cx="5372100" cy="23431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413385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975" y="4248150"/>
            <a:ext cx="3619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5562600"/>
            <a:ext cx="49149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00" y="56959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3905250"/>
            <a:ext cx="5372100" cy="23431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4133850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3675" y="4248150"/>
            <a:ext cx="361950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5562600"/>
            <a:ext cx="49149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53200" y="5695950"/>
            <a:ext cx="1524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228600"/>
            <a:ext cx="37033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產品價值與商業效益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8184803" y="285750"/>
            <a:ext cx="40771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WITS 內部學習成長 App：隨身題庫系統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609600" y="914400"/>
            <a:ext cx="10972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WITS 學習題庫通 App 為公司帶來四大核心價值：</a:t>
            </a:r>
            <a:endParaRPr lang="en-US" sz="1500" dirty="0"/>
          </a:p>
        </p:txBody>
      </p:sp>
      <p:sp>
        <p:nvSpPr>
          <p:cNvPr id="26" name="Text 3"/>
          <p:cNvSpPr/>
          <p:nvPr/>
        </p:nvSpPr>
        <p:spPr>
          <a:xfrm>
            <a:off x="1562100" y="1771650"/>
            <a:ext cx="19202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5803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應徵成功率提升</a:t>
            </a:r>
            <a:endParaRPr lang="en-US" sz="1800" dirty="0"/>
          </a:p>
        </p:txBody>
      </p:sp>
      <p:sp>
        <p:nvSpPr>
          <p:cNvPr id="27" name="Text 4"/>
          <p:cNvSpPr/>
          <p:nvPr/>
        </p:nvSpPr>
        <p:spPr>
          <a:xfrm>
            <a:off x="838200" y="2400300"/>
            <a:ext cx="5897880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根據過往成功者的面試練習，整理成題庫，給後來者練習。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1181100" y="310515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5803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降低招募成本，提高新進員工應徵駐點的成功率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7162800" y="1771650"/>
            <a:ext cx="1645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知識資產沉澱</a:t>
            </a:r>
            <a:endParaRPr lang="en-US" sz="1800" dirty="0"/>
          </a:p>
        </p:txBody>
      </p:sp>
      <p:sp>
        <p:nvSpPr>
          <p:cNvPr id="30" name="Text 7"/>
          <p:cNvSpPr/>
          <p:nvPr/>
        </p:nvSpPr>
        <p:spPr>
          <a:xfrm>
            <a:off x="6438900" y="2400300"/>
            <a:ext cx="5897880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公司指派的練習或特定技術（如 Java）知識可以集中分享。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6781800" y="310515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將分散的技術知識轉化為可重複利用的公司資產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1562100" y="4343400"/>
            <a:ext cx="19202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7E22C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員工成長與留存</a:t>
            </a:r>
            <a:endParaRPr lang="en-US" sz="1800" dirty="0"/>
          </a:p>
        </p:txBody>
      </p:sp>
      <p:sp>
        <p:nvSpPr>
          <p:cNvPr id="33" name="Text 10"/>
          <p:cNvSpPr/>
          <p:nvPr/>
        </p:nvSpPr>
        <p:spPr>
          <a:xfrm>
            <a:off x="838200" y="4972050"/>
            <a:ext cx="5897880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員工可免費、方便地使用公司提供的證照題庫 (如 Azure, IPAS, Java)。</a:t>
            </a:r>
            <a:endParaRPr lang="en-US" sz="1200" dirty="0"/>
          </a:p>
        </p:txBody>
      </p:sp>
      <p:sp>
        <p:nvSpPr>
          <p:cNvPr id="34" name="Text 11"/>
          <p:cNvSpPr/>
          <p:nvPr/>
        </p:nvSpPr>
        <p:spPr>
          <a:xfrm>
            <a:off x="1181100" y="56769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7E22C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提升員工專業能力，增加員工對公司的認同感和滿意度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7162800" y="4343400"/>
            <a:ext cx="1645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2410C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資源高效利用</a:t>
            </a:r>
            <a:endParaRPr lang="en-US" sz="1800" dirty="0"/>
          </a:p>
        </p:txBody>
      </p:sp>
      <p:sp>
        <p:nvSpPr>
          <p:cNvPr id="36" name="Text 13"/>
          <p:cNvSpPr/>
          <p:nvPr/>
        </p:nvSpPr>
        <p:spPr>
          <a:xfrm>
            <a:off x="6438900" y="4972050"/>
            <a:ext cx="5897880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只需要整理一次資源，整個公司同仁都可以使用。</a:t>
            </a:r>
            <a:endParaRPr lang="en-US" sz="1200" dirty="0"/>
          </a:p>
        </p:txBody>
      </p:sp>
      <p:sp>
        <p:nvSpPr>
          <p:cNvPr id="37" name="Text 14"/>
          <p:cNvSpPr/>
          <p:nvPr/>
        </p:nvSpPr>
        <p:spPr>
          <a:xfrm>
            <a:off x="6781800" y="56769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2410C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節省外部題庫採購費用，實現內部資源最大化利用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609600" y="6477000"/>
            <a:ext cx="1747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解決方案 → 商業應用</a:t>
            </a:r>
            <a:endParaRPr lang="en-US" sz="1200" dirty="0"/>
          </a:p>
        </p:txBody>
      </p:sp>
      <p:sp>
        <p:nvSpPr>
          <p:cNvPr id="39" name="Text 16"/>
          <p:cNvSpPr/>
          <p:nvPr/>
        </p:nvSpPr>
        <p:spPr>
          <a:xfrm>
            <a:off x="11370469" y="6477000"/>
            <a:ext cx="2543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5/8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65" y="781426"/>
            <a:ext cx="3505200" cy="2286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65" y="1010026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965" y="1086226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65" y="1657726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665" y="2038726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665" y="2419726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7332" y="895726"/>
            <a:ext cx="7239000" cy="2286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5932" y="1124326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1657" y="1200526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5932" y="1772026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5932" y="2145957"/>
            <a:ext cx="1905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5932" y="2508104"/>
            <a:ext cx="17145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09600" y="228600"/>
            <a:ext cx="24688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未來發展規劃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8184803" y="285750"/>
            <a:ext cx="40771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WITS 內部學習成長 App：隨身題庫系統</a:t>
            </a:r>
            <a:endParaRPr lang="en-US" sz="1500" dirty="0"/>
          </a:p>
        </p:txBody>
      </p:sp>
      <p:sp>
        <p:nvSpPr>
          <p:cNvPr id="29" name="Text 3"/>
          <p:cNvSpPr/>
          <p:nvPr/>
        </p:nvSpPr>
        <p:spPr>
          <a:xfrm>
            <a:off x="598833" y="781426"/>
            <a:ext cx="91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 smtClean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短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1424265" y="1086226"/>
            <a:ext cx="1097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短期計畫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1062315" y="1619626"/>
            <a:ext cx="3201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增加更多專業領域題庫，如 Spring Boot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1081365" y="2000626"/>
            <a:ext cx="23774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優化現有題庫品質與覆蓋範圍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1081365" y="2381626"/>
            <a:ext cx="2560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修正已知問題，提升系統穩定性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5435531" y="1238234"/>
            <a:ext cx="582890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 smtClean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pitchFamily="34" charset="-120"/>
              </a:rPr>
              <a:t>中</a:t>
            </a:r>
            <a:r>
              <a:rPr lang="zh-TW" altLang="en-US" sz="1800" b="1" dirty="0" smtClean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pitchFamily="34" charset="-120"/>
              </a:rPr>
              <a:t>長</a:t>
            </a:r>
            <a:r>
              <a:rPr lang="en-US" sz="1800" b="1" dirty="0" err="1" smtClean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pitchFamily="34" charset="-120"/>
              </a:rPr>
              <a:t>期計畫</a:t>
            </a:r>
            <a:r>
              <a:rPr lang="en-US" sz="1800" b="1" dirty="0" smtClean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pitchFamily="34" charset="-120"/>
              </a:rPr>
              <a:t>:</a:t>
            </a:r>
            <a:r>
              <a:rPr lang="zh-TW" altLang="en-US" sz="1800" b="1" dirty="0" smtClean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pitchFamily="34" charset="-120"/>
              </a:rPr>
              <a:t>打造「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從個人工具進化為企業知識生態</a:t>
            </a:r>
            <a:r>
              <a:rPr lang="zh-TW" altLang="en-US" b="1" dirty="0" smtClean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系」</a:t>
            </a:r>
            <a:endParaRPr lang="en-US" sz="1800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Text 11"/>
          <p:cNvSpPr/>
          <p:nvPr/>
        </p:nvSpPr>
        <p:spPr>
          <a:xfrm>
            <a:off x="5073581" y="1733926"/>
            <a:ext cx="384358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增加社交/分享功能，讓同仁可以互相貢獻題目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5130731" y="2107857"/>
            <a:ext cx="39466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zh-TW" altLang="en-US" sz="1200" dirty="0"/>
              <a:t>隨點即練： 支援 </a:t>
            </a:r>
            <a:r>
              <a:rPr lang="en-US" altLang="zh-TW" sz="1200" dirty="0"/>
              <a:t>Java</a:t>
            </a:r>
            <a:r>
              <a:rPr lang="zh-TW" altLang="en-US" sz="1200" dirty="0"/>
              <a:t>、</a:t>
            </a:r>
            <a:r>
              <a:rPr lang="en-US" altLang="zh-TW" sz="1200" dirty="0"/>
              <a:t>Azure</a:t>
            </a:r>
            <a:r>
              <a:rPr lang="zh-TW" altLang="en-US" sz="1200" dirty="0"/>
              <a:t>、</a:t>
            </a:r>
            <a:r>
              <a:rPr lang="en-US" altLang="zh-TW" sz="1200" dirty="0"/>
              <a:t>IPAS </a:t>
            </a:r>
            <a:r>
              <a:rPr lang="zh-TW" altLang="en-US" sz="1200" dirty="0"/>
              <a:t>等多樣化需求。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5111682" y="2470004"/>
            <a:ext cx="4078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zh-TW" altLang="en-US" sz="1200" dirty="0"/>
              <a:t>動態更新： 題庫不再是死資料，而是隨技術浪潮滾動。</a:t>
            </a:r>
            <a:endParaRPr lang="en-US" sz="1200" dirty="0"/>
          </a:p>
        </p:txBody>
      </p:sp>
      <p:sp>
        <p:nvSpPr>
          <p:cNvPr id="44" name="Text 18"/>
          <p:cNvSpPr/>
          <p:nvPr/>
        </p:nvSpPr>
        <p:spPr>
          <a:xfrm>
            <a:off x="609600" y="6477000"/>
            <a:ext cx="1747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問題陳述 → 解決方案</a:t>
            </a:r>
            <a:endParaRPr lang="en-US" sz="1200" dirty="0"/>
          </a:p>
        </p:txBody>
      </p:sp>
      <p:sp>
        <p:nvSpPr>
          <p:cNvPr id="45" name="Text 19"/>
          <p:cNvSpPr/>
          <p:nvPr/>
        </p:nvSpPr>
        <p:spPr>
          <a:xfrm>
            <a:off x="11370469" y="6477000"/>
            <a:ext cx="2543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7/8</a:t>
            </a:r>
            <a:endParaRPr lang="en-US" sz="1200" dirty="0"/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6065" y="3460604"/>
            <a:ext cx="11038722" cy="4832240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609600" y="5058137"/>
            <a:ext cx="10654838" cy="370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322577" y="59585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示意圖</a:t>
            </a:r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333500"/>
            <a:ext cx="5372100" cy="118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52400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75" y="16383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333500"/>
            <a:ext cx="5372100" cy="1181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52400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3675" y="1638300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743200"/>
            <a:ext cx="5372100" cy="1409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29337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875" y="3048000"/>
            <a:ext cx="3619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2743200"/>
            <a:ext cx="5372100" cy="1409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29337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3675" y="3048000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305300"/>
            <a:ext cx="10972800" cy="1143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4705350"/>
            <a:ext cx="219075" cy="3429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09600" y="228600"/>
            <a:ext cx="2880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總結與效益預估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8184803" y="285750"/>
            <a:ext cx="40771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WITS 內部學習成長 App：隨身題庫系統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609600" y="9144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WITS 學習題庫通 App 系統整合後，預期將為公司帶來以下效益：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1524000" y="1524000"/>
            <a:ext cx="426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應徵成功率提升</a:t>
            </a:r>
            <a:endParaRPr lang="en-US" sz="1500" dirty="0"/>
          </a:p>
        </p:txBody>
      </p:sp>
      <p:sp>
        <p:nvSpPr>
          <p:cNvPr id="21" name="Text 4"/>
          <p:cNvSpPr/>
          <p:nvPr/>
        </p:nvSpPr>
        <p:spPr>
          <a:xfrm>
            <a:off x="1524000" y="18669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根據過往成功者的面試練習，整理成題庫，給後來者練習。降低招募成本，提高新進員工應徵駐點的成功率。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7124700" y="1524000"/>
            <a:ext cx="426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D4ED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知識資產沉澱</a:t>
            </a:r>
            <a:endParaRPr lang="en-US" sz="1500" dirty="0"/>
          </a:p>
        </p:txBody>
      </p:sp>
      <p:sp>
        <p:nvSpPr>
          <p:cNvPr id="23" name="Text 6"/>
          <p:cNvSpPr/>
          <p:nvPr/>
        </p:nvSpPr>
        <p:spPr>
          <a:xfrm>
            <a:off x="7124700" y="18669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公司指派的練習或特定技術（如 Java）知識可以集中分享。將分散的技術知識轉化為可重複利用的公司資產。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1524000" y="2933700"/>
            <a:ext cx="426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7E22C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員工成長與留存</a:t>
            </a:r>
            <a:endParaRPr lang="en-US" sz="1500" dirty="0"/>
          </a:p>
        </p:txBody>
      </p:sp>
      <p:sp>
        <p:nvSpPr>
          <p:cNvPr id="25" name="Text 8"/>
          <p:cNvSpPr/>
          <p:nvPr/>
        </p:nvSpPr>
        <p:spPr>
          <a:xfrm>
            <a:off x="1524000" y="3276600"/>
            <a:ext cx="4267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員工可免費、方便地使用公司提供的證照題庫（如 Azure, IPAS, Java）。提升員工專業能力，增加員工對公司的認同感和滿意度。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7124700" y="2933700"/>
            <a:ext cx="426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2410C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資源高效利用</a:t>
            </a:r>
            <a:endParaRPr lang="en-US" sz="1500" dirty="0"/>
          </a:p>
        </p:txBody>
      </p:sp>
      <p:sp>
        <p:nvSpPr>
          <p:cNvPr id="27" name="Text 10"/>
          <p:cNvSpPr/>
          <p:nvPr/>
        </p:nvSpPr>
        <p:spPr>
          <a:xfrm>
            <a:off x="7124700" y="32766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只需要整理一次資源，整個公司同仁都可以使用</a:t>
            </a:r>
            <a:r>
              <a:rPr lang="en-US" sz="1200" dirty="0">
                <a:solidFill>
                  <a:srgbClr val="37415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。節省外部題庫採購費用，實現內部資源最大化利用。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1171575" y="4495800"/>
            <a:ext cx="102203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總結預期成果</a:t>
            </a:r>
            <a:endParaRPr lang="en-US" sz="1500" dirty="0"/>
          </a:p>
        </p:txBody>
      </p:sp>
      <p:sp>
        <p:nvSpPr>
          <p:cNvPr id="29" name="Text 12"/>
          <p:cNvSpPr/>
          <p:nvPr/>
        </p:nvSpPr>
        <p:spPr>
          <a:xfrm>
            <a:off x="1171575" y="4800600"/>
            <a:ext cx="102203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WITS 學習題庫通不只是一個工具，更是提升公司人才競爭力與知識管理的重要戰略資產。透過整合內部資源、提升應徵成功率、促進員工成長，將為公司創造長期可持續的價值。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609600" y="6477000"/>
            <a:ext cx="365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完成</a:t>
            </a:r>
            <a:endParaRPr lang="en-US" sz="1200" dirty="0"/>
          </a:p>
        </p:txBody>
      </p:sp>
      <p:sp>
        <p:nvSpPr>
          <p:cNvPr id="31" name="Text 14"/>
          <p:cNvSpPr/>
          <p:nvPr/>
        </p:nvSpPr>
        <p:spPr>
          <a:xfrm>
            <a:off x="11370469" y="6477000"/>
            <a:ext cx="2543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8/8</a:t>
            </a:r>
            <a:endParaRPr lang="en-US" sz="1200" dirty="0"/>
          </a:p>
        </p:txBody>
      </p:sp>
      <p:sp>
        <p:nvSpPr>
          <p:cNvPr id="32" name="矩形 31"/>
          <p:cNvSpPr/>
          <p:nvPr/>
        </p:nvSpPr>
        <p:spPr>
          <a:xfrm>
            <a:off x="0" y="6976516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目前的 </a:t>
            </a:r>
            <a:r>
              <a:rPr lang="en-US" altLang="zh-TW" dirty="0"/>
              <a:t>App </a:t>
            </a:r>
            <a:r>
              <a:rPr lang="zh-TW" altLang="en-US" dirty="0"/>
              <a:t>已經完成基礎功能與在地題庫，</a:t>
            </a:r>
            <a:r>
              <a:rPr lang="zh-TW" altLang="en-US" b="1" dirty="0"/>
              <a:t>下一階段我們將導入雲端共享機制，讓這套系統從我的個人作品，變成全公司共同成長的引擎。</a:t>
            </a:r>
            <a:endParaRPr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915</Words>
  <Application>Microsoft Office PowerPoint</Application>
  <PresentationFormat>寬螢幕</PresentationFormat>
  <Paragraphs>157</Paragraphs>
  <Slides>13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Microsoft YaHei</vt:lpstr>
      <vt:lpstr>ui-sans-serif</vt:lpstr>
      <vt:lpstr>微軟正黑體</vt:lpstr>
      <vt:lpstr>新細明體</vt:lpstr>
      <vt:lpstr>Arial</vt:lpstr>
      <vt:lpstr>Calibri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wits</cp:lastModifiedBy>
  <cp:revision>18</cp:revision>
  <dcterms:created xsi:type="dcterms:W3CDTF">2025-12-16T06:10:31Z</dcterms:created>
  <dcterms:modified xsi:type="dcterms:W3CDTF">2025-12-17T09:25:20Z</dcterms:modified>
</cp:coreProperties>
</file>